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34BBB3A6-D7B8-4ED5-98F9-9BC884BB337D}" type="datetimeFigureOut">
              <a:rPr lang="vi-VN" smtClean="0"/>
              <a:t>25/04/2019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28DBE0-F072-4BF2-B684-A48FC6D9D31F}" type="slidenum">
              <a:rPr lang="vi-VN" smtClean="0"/>
              <a:t>‹#›</a:t>
            </a:fld>
            <a:endParaRPr lang="vi-VN"/>
          </a:p>
        </p:txBody>
      </p:sp>
    </p:spTree>
    <p:extLst>
      <p:ext uri="{BB962C8B-B14F-4D97-AF65-F5344CB8AC3E}">
        <p14:creationId xmlns:p14="http://schemas.microsoft.com/office/powerpoint/2010/main" val="286038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4BBB3A6-D7B8-4ED5-98F9-9BC884BB337D}" type="datetimeFigureOut">
              <a:rPr lang="vi-VN" smtClean="0"/>
              <a:t>25/04/2019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28DBE0-F072-4BF2-B684-A48FC6D9D31F}" type="slidenum">
              <a:rPr lang="vi-VN" smtClean="0"/>
              <a:t>‹#›</a:t>
            </a:fld>
            <a:endParaRPr lang="vi-VN"/>
          </a:p>
        </p:txBody>
      </p:sp>
    </p:spTree>
    <p:extLst>
      <p:ext uri="{BB962C8B-B14F-4D97-AF65-F5344CB8AC3E}">
        <p14:creationId xmlns:p14="http://schemas.microsoft.com/office/powerpoint/2010/main" val="57902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4BBB3A6-D7B8-4ED5-98F9-9BC884BB337D}" type="datetimeFigureOut">
              <a:rPr lang="vi-VN" smtClean="0"/>
              <a:t>25/04/2019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28DBE0-F072-4BF2-B684-A48FC6D9D31F}" type="slidenum">
              <a:rPr lang="vi-VN" smtClean="0"/>
              <a:t>‹#›</a:t>
            </a:fld>
            <a:endParaRPr lang="vi-VN"/>
          </a:p>
        </p:txBody>
      </p:sp>
    </p:spTree>
    <p:extLst>
      <p:ext uri="{BB962C8B-B14F-4D97-AF65-F5344CB8AC3E}">
        <p14:creationId xmlns:p14="http://schemas.microsoft.com/office/powerpoint/2010/main" val="147997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4BBB3A6-D7B8-4ED5-98F9-9BC884BB337D}" type="datetimeFigureOut">
              <a:rPr lang="vi-VN" smtClean="0"/>
              <a:t>25/04/2019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28DBE0-F072-4BF2-B684-A48FC6D9D31F}" type="slidenum">
              <a:rPr lang="vi-VN" smtClean="0"/>
              <a:t>‹#›</a:t>
            </a:fld>
            <a:endParaRPr lang="vi-VN"/>
          </a:p>
        </p:txBody>
      </p:sp>
    </p:spTree>
    <p:extLst>
      <p:ext uri="{BB962C8B-B14F-4D97-AF65-F5344CB8AC3E}">
        <p14:creationId xmlns:p14="http://schemas.microsoft.com/office/powerpoint/2010/main" val="332137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BBB3A6-D7B8-4ED5-98F9-9BC884BB337D}" type="datetimeFigureOut">
              <a:rPr lang="vi-VN" smtClean="0"/>
              <a:t>25/04/2019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28DBE0-F072-4BF2-B684-A48FC6D9D31F}" type="slidenum">
              <a:rPr lang="vi-VN" smtClean="0"/>
              <a:t>‹#›</a:t>
            </a:fld>
            <a:endParaRPr lang="vi-VN"/>
          </a:p>
        </p:txBody>
      </p:sp>
    </p:spTree>
    <p:extLst>
      <p:ext uri="{BB962C8B-B14F-4D97-AF65-F5344CB8AC3E}">
        <p14:creationId xmlns:p14="http://schemas.microsoft.com/office/powerpoint/2010/main" val="10238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34BBB3A6-D7B8-4ED5-98F9-9BC884BB337D}" type="datetimeFigureOut">
              <a:rPr lang="vi-VN" smtClean="0"/>
              <a:t>25/04/2019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428DBE0-F072-4BF2-B684-A48FC6D9D31F}" type="slidenum">
              <a:rPr lang="vi-VN" smtClean="0"/>
              <a:t>‹#›</a:t>
            </a:fld>
            <a:endParaRPr lang="vi-VN"/>
          </a:p>
        </p:txBody>
      </p:sp>
    </p:spTree>
    <p:extLst>
      <p:ext uri="{BB962C8B-B14F-4D97-AF65-F5344CB8AC3E}">
        <p14:creationId xmlns:p14="http://schemas.microsoft.com/office/powerpoint/2010/main" val="363101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34BBB3A6-D7B8-4ED5-98F9-9BC884BB337D}" type="datetimeFigureOut">
              <a:rPr lang="vi-VN" smtClean="0"/>
              <a:t>25/04/2019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428DBE0-F072-4BF2-B684-A48FC6D9D31F}" type="slidenum">
              <a:rPr lang="vi-VN" smtClean="0"/>
              <a:t>‹#›</a:t>
            </a:fld>
            <a:endParaRPr lang="vi-VN"/>
          </a:p>
        </p:txBody>
      </p:sp>
    </p:spTree>
    <p:extLst>
      <p:ext uri="{BB962C8B-B14F-4D97-AF65-F5344CB8AC3E}">
        <p14:creationId xmlns:p14="http://schemas.microsoft.com/office/powerpoint/2010/main" val="139646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34BBB3A6-D7B8-4ED5-98F9-9BC884BB337D}" type="datetimeFigureOut">
              <a:rPr lang="vi-VN" smtClean="0"/>
              <a:t>25/04/2019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428DBE0-F072-4BF2-B684-A48FC6D9D31F}" type="slidenum">
              <a:rPr lang="vi-VN" smtClean="0"/>
              <a:t>‹#›</a:t>
            </a:fld>
            <a:endParaRPr lang="vi-VN"/>
          </a:p>
        </p:txBody>
      </p:sp>
    </p:spTree>
    <p:extLst>
      <p:ext uri="{BB962C8B-B14F-4D97-AF65-F5344CB8AC3E}">
        <p14:creationId xmlns:p14="http://schemas.microsoft.com/office/powerpoint/2010/main" val="265799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BB3A6-D7B8-4ED5-98F9-9BC884BB337D}" type="datetimeFigureOut">
              <a:rPr lang="vi-VN" smtClean="0"/>
              <a:t>25/04/2019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428DBE0-F072-4BF2-B684-A48FC6D9D31F}" type="slidenum">
              <a:rPr lang="vi-VN" smtClean="0"/>
              <a:t>‹#›</a:t>
            </a:fld>
            <a:endParaRPr lang="vi-VN"/>
          </a:p>
        </p:txBody>
      </p:sp>
    </p:spTree>
    <p:extLst>
      <p:ext uri="{BB962C8B-B14F-4D97-AF65-F5344CB8AC3E}">
        <p14:creationId xmlns:p14="http://schemas.microsoft.com/office/powerpoint/2010/main" val="32743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BBB3A6-D7B8-4ED5-98F9-9BC884BB337D}" type="datetimeFigureOut">
              <a:rPr lang="vi-VN" smtClean="0"/>
              <a:t>25/04/2019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428DBE0-F072-4BF2-B684-A48FC6D9D31F}" type="slidenum">
              <a:rPr lang="vi-VN" smtClean="0"/>
              <a:t>‹#›</a:t>
            </a:fld>
            <a:endParaRPr lang="vi-VN"/>
          </a:p>
        </p:txBody>
      </p:sp>
    </p:spTree>
    <p:extLst>
      <p:ext uri="{BB962C8B-B14F-4D97-AF65-F5344CB8AC3E}">
        <p14:creationId xmlns:p14="http://schemas.microsoft.com/office/powerpoint/2010/main" val="3715700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BBB3A6-D7B8-4ED5-98F9-9BC884BB337D}" type="datetimeFigureOut">
              <a:rPr lang="vi-VN" smtClean="0"/>
              <a:t>25/04/2019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428DBE0-F072-4BF2-B684-A48FC6D9D31F}" type="slidenum">
              <a:rPr lang="vi-VN" smtClean="0"/>
              <a:t>‹#›</a:t>
            </a:fld>
            <a:endParaRPr lang="vi-VN"/>
          </a:p>
        </p:txBody>
      </p:sp>
    </p:spTree>
    <p:extLst>
      <p:ext uri="{BB962C8B-B14F-4D97-AF65-F5344CB8AC3E}">
        <p14:creationId xmlns:p14="http://schemas.microsoft.com/office/powerpoint/2010/main" val="32719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BB3A6-D7B8-4ED5-98F9-9BC884BB337D}" type="datetimeFigureOut">
              <a:rPr lang="vi-VN" smtClean="0"/>
              <a:t>25/04/2019</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8DBE0-F072-4BF2-B684-A48FC6D9D31F}" type="slidenum">
              <a:rPr lang="vi-VN" smtClean="0"/>
              <a:t>‹#›</a:t>
            </a:fld>
            <a:endParaRPr lang="vi-VN"/>
          </a:p>
        </p:txBody>
      </p:sp>
    </p:spTree>
    <p:extLst>
      <p:ext uri="{BB962C8B-B14F-4D97-AF65-F5344CB8AC3E}">
        <p14:creationId xmlns:p14="http://schemas.microsoft.com/office/powerpoint/2010/main" val="3976983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0137" y="2475187"/>
            <a:ext cx="7330966" cy="788274"/>
          </a:xfrm>
        </p:spPr>
        <p:txBody>
          <a:bodyPr>
            <a:normAutofit fontScale="90000"/>
          </a:bodyPr>
          <a:lstStyle/>
          <a:p>
            <a:r>
              <a:rPr lang="en-US" sz="5000" b="1" dirty="0" smtClean="0">
                <a:solidFill>
                  <a:srgbClr val="FF0000"/>
                </a:solidFill>
                <a:latin typeface="Times New Roman" panose="02020603050405020304" pitchFamily="18" charset="0"/>
                <a:cs typeface="Times New Roman" panose="02020603050405020304" pitchFamily="18" charset="0"/>
              </a:rPr>
              <a:t>HOẠT ĐỘNG TẠO HÌNH</a:t>
            </a:r>
            <a:endParaRPr lang="vi-VN" sz="5000" b="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925614" y="3468414"/>
            <a:ext cx="6006661" cy="1970689"/>
          </a:xfrm>
        </p:spPr>
        <p:txBody>
          <a:bodyPr>
            <a:noAutofit/>
          </a:bodyPr>
          <a:lstStyle/>
          <a:p>
            <a:pPr algn="l"/>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Đề tài: Vẽ mưa</a:t>
            </a:r>
          </a:p>
          <a:p>
            <a:pPr algn="l"/>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Lứa tuổi: 24 – 36 tháng</a:t>
            </a:r>
          </a:p>
          <a:p>
            <a:pPr algn="l"/>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Thời gian: 15 -20 phút</a:t>
            </a:r>
          </a:p>
          <a:p>
            <a:pPr algn="l"/>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Giáo viên: Phan Thanh Xuân</a:t>
            </a:r>
            <a:endParaRPr lang="vi-VN" sz="32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55380" y="507913"/>
            <a:ext cx="8875986" cy="1100169"/>
          </a:xfrm>
          <a:prstGeom prst="rect">
            <a:avLst/>
          </a:prstGeom>
          <a:noFill/>
        </p:spPr>
        <p:txBody>
          <a:bodyPr wrap="none" lIns="91440" tIns="45720" rIns="91440" bIns="45720">
            <a:prstTxWarp prst="textArchUp">
              <a:avLst/>
            </a:prstTxWarp>
            <a:spAutoFit/>
          </a:bodyPr>
          <a:lstStyle/>
          <a:p>
            <a:pPr algn="ctr"/>
            <a:r>
              <a:rPr lang="en-US" sz="5400" b="0" cap="none" spc="0" dirty="0" smtClean="0">
                <a:ln w="0"/>
                <a:solidFill>
                  <a:srgbClr val="7030A0"/>
                </a:solidFill>
                <a:effectLst>
                  <a:reflection blurRad="6350" stA="53000" endA="300" endPos="35500" dir="5400000" sy="-90000" algn="bl" rotWithShape="0"/>
                </a:effectLst>
              </a:rPr>
              <a:t>Phòng GD&amp;ĐT Quận Long Biên</a:t>
            </a:r>
            <a:endParaRPr lang="en-US" sz="5400" b="0" cap="none" spc="0" dirty="0">
              <a:ln w="0"/>
              <a:solidFill>
                <a:srgbClr val="7030A0"/>
              </a:solidFill>
              <a:effectLst>
                <a:reflection blurRad="6350" stA="53000" endA="300" endPos="35500" dir="5400000" sy="-90000" algn="bl" rotWithShape="0"/>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151" y="990599"/>
            <a:ext cx="1311167" cy="1311167"/>
          </a:xfrm>
          <a:prstGeom prst="rect">
            <a:avLst/>
          </a:prstGeom>
        </p:spPr>
      </p:pic>
      <p:sp>
        <p:nvSpPr>
          <p:cNvPr id="7" name="TextBox 6"/>
          <p:cNvSpPr txBox="1"/>
          <p:nvPr/>
        </p:nvSpPr>
        <p:spPr>
          <a:xfrm>
            <a:off x="5202621" y="6306207"/>
            <a:ext cx="2198038" cy="369332"/>
          </a:xfrm>
          <a:prstGeom prst="rect">
            <a:avLst/>
          </a:prstGeom>
          <a:noFill/>
        </p:spPr>
        <p:txBody>
          <a:bodyPr wrap="none" rtlCol="0">
            <a:spAutoFit/>
          </a:bodyPr>
          <a:lstStyle/>
          <a:p>
            <a:r>
              <a:rPr lang="en-US" dirty="0" smtClean="0">
                <a:solidFill>
                  <a:schemeClr val="accent4">
                    <a:lumMod val="75000"/>
                  </a:schemeClr>
                </a:solidFill>
              </a:rPr>
              <a:t>Năm học : 2018-2019</a:t>
            </a:r>
            <a:endParaRPr lang="vi-VN" dirty="0">
              <a:solidFill>
                <a:schemeClr val="accent4">
                  <a:lumMod val="75000"/>
                </a:schemeClr>
              </a:solidFill>
            </a:endParaRPr>
          </a:p>
        </p:txBody>
      </p:sp>
    </p:spTree>
    <p:extLst>
      <p:ext uri="{BB962C8B-B14F-4D97-AF65-F5344CB8AC3E}">
        <p14:creationId xmlns:p14="http://schemas.microsoft.com/office/powerpoint/2010/main" val="72900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697" y="2096814"/>
            <a:ext cx="9144000" cy="961696"/>
          </a:xfrm>
        </p:spPr>
        <p:txBody>
          <a:bodyPr>
            <a:normAutofit fontScale="90000"/>
          </a:bodyPr>
          <a:lstStyle/>
          <a:p>
            <a:r>
              <a:rPr lang="vi-VN" dirty="0" smtClean="0">
                <a:solidFill>
                  <a:srgbClr val="FF0000"/>
                </a:solidFill>
              </a:rPr>
              <a:t>3. Kết thúc:</a:t>
            </a:r>
            <a:r>
              <a:rPr lang="vi-VN" dirty="0" smtClean="0"/>
              <a:t/>
            </a:r>
            <a:br>
              <a:rPr lang="vi-VN" dirty="0" smtClean="0"/>
            </a:br>
            <a:r>
              <a:rPr lang="vi-VN" dirty="0" smtClean="0"/>
              <a:t/>
            </a:r>
            <a:br>
              <a:rPr lang="vi-VN" dirty="0" smtClean="0"/>
            </a:br>
            <a:endParaRPr lang="vi-VN" dirty="0"/>
          </a:p>
        </p:txBody>
      </p:sp>
      <p:sp>
        <p:nvSpPr>
          <p:cNvPr id="3" name="Subtitle 2"/>
          <p:cNvSpPr>
            <a:spLocks noGrp="1"/>
          </p:cNvSpPr>
          <p:nvPr>
            <p:ph type="subTitle" idx="1"/>
          </p:nvPr>
        </p:nvSpPr>
        <p:spPr>
          <a:xfrm>
            <a:off x="1524000" y="2222938"/>
            <a:ext cx="9144000" cy="961696"/>
          </a:xfrm>
        </p:spPr>
        <p:txBody>
          <a:bodyPr>
            <a:normAutofit/>
          </a:bodyPr>
          <a:lstStyle/>
          <a:p>
            <a:r>
              <a:rPr lang="vi-VN" sz="3000" dirty="0" smtClean="0"/>
              <a:t>- Cô cho trẻ làm đoàn tàu đi quanh lớp.</a:t>
            </a:r>
            <a:endParaRPr lang="vi-VN" sz="3000" dirty="0"/>
          </a:p>
        </p:txBody>
      </p:sp>
    </p:spTree>
    <p:extLst>
      <p:ext uri="{BB962C8B-B14F-4D97-AF65-F5344CB8AC3E}">
        <p14:creationId xmlns:p14="http://schemas.microsoft.com/office/powerpoint/2010/main" val="3041245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3434255" cy="848820"/>
          </a:xfrm>
        </p:spPr>
        <p:txBody>
          <a:bodyPr>
            <a:normAutofit/>
          </a:bodyPr>
          <a:lstStyle/>
          <a:p>
            <a:r>
              <a:rPr lang="en-US" sz="3000" b="1" dirty="0" smtClean="0">
                <a:solidFill>
                  <a:srgbClr val="00B050"/>
                </a:solidFill>
              </a:rPr>
              <a:t>I. Mục đích yêu cầu:</a:t>
            </a:r>
            <a:endParaRPr lang="vi-VN" sz="3000" b="1" dirty="0">
              <a:solidFill>
                <a:srgbClr val="00B050"/>
              </a:solidFill>
            </a:endParaRPr>
          </a:p>
        </p:txBody>
      </p:sp>
      <p:sp>
        <p:nvSpPr>
          <p:cNvPr id="3" name="Content Placeholder 2"/>
          <p:cNvSpPr>
            <a:spLocks noGrp="1"/>
          </p:cNvSpPr>
          <p:nvPr>
            <p:ph idx="1"/>
          </p:nvPr>
        </p:nvSpPr>
        <p:spPr>
          <a:xfrm>
            <a:off x="696311" y="1352660"/>
            <a:ext cx="10515600" cy="4351338"/>
          </a:xfrm>
        </p:spPr>
        <p:txBody>
          <a:bodyPr>
            <a:normAutofit lnSpcReduction="10000"/>
          </a:bodyPr>
          <a:lstStyle/>
          <a:p>
            <a:pPr marL="0" indent="0">
              <a:buNone/>
            </a:pPr>
            <a:r>
              <a:rPr lang="vi-VN" dirty="0" smtClean="0"/>
              <a:t>* Kiến thức:</a:t>
            </a:r>
          </a:p>
          <a:p>
            <a:pPr marL="0" indent="0">
              <a:buNone/>
            </a:pPr>
            <a:r>
              <a:rPr lang="vi-VN" dirty="0"/>
              <a:t>- Trẻ cảm nhận được vẻ đẹp của bài vẽ qua màu sắc đã tô.</a:t>
            </a:r>
          </a:p>
          <a:p>
            <a:pPr marL="0" indent="0">
              <a:buNone/>
            </a:pPr>
            <a:r>
              <a:rPr lang="vi-VN" dirty="0"/>
              <a:t>- Gọi được tên sản phẩm của mình.</a:t>
            </a:r>
          </a:p>
          <a:p>
            <a:pPr marL="0" indent="0">
              <a:buNone/>
            </a:pPr>
            <a:r>
              <a:rPr lang="vi-VN" dirty="0"/>
              <a:t>- Biết vẽ theo sự hướng dẫn của cô.</a:t>
            </a:r>
          </a:p>
          <a:p>
            <a:pPr marL="0" indent="0">
              <a:buNone/>
            </a:pPr>
            <a:r>
              <a:rPr lang="vi-VN" dirty="0" smtClean="0"/>
              <a:t>* Kỹ năng:</a:t>
            </a:r>
          </a:p>
          <a:p>
            <a:pPr marL="0" indent="0">
              <a:buNone/>
            </a:pPr>
            <a:r>
              <a:rPr lang="vi-VN" dirty="0"/>
              <a:t>- Trẻ có kỹ năng vẽ các nét xiên nét thẳng</a:t>
            </a:r>
          </a:p>
          <a:p>
            <a:pPr marL="0" indent="0">
              <a:buNone/>
            </a:pPr>
            <a:r>
              <a:rPr lang="vi-VN" dirty="0"/>
              <a:t>- Trẻ di màu đều tay, mịn, không di màu ra ngoài hình.</a:t>
            </a:r>
          </a:p>
          <a:p>
            <a:pPr marL="0" indent="0">
              <a:buNone/>
            </a:pPr>
            <a:r>
              <a:rPr lang="vi-VN" dirty="0" smtClean="0"/>
              <a:t>* Thái độ:</a:t>
            </a:r>
          </a:p>
          <a:p>
            <a:pPr marL="0" indent="0">
              <a:buNone/>
            </a:pPr>
            <a:r>
              <a:rPr lang="vi-VN" dirty="0"/>
              <a:t>- Trẻ hứng thú tham gia hoạt động.</a:t>
            </a:r>
          </a:p>
        </p:txBody>
      </p:sp>
    </p:spTree>
    <p:extLst>
      <p:ext uri="{BB962C8B-B14F-4D97-AF65-F5344CB8AC3E}">
        <p14:creationId xmlns:p14="http://schemas.microsoft.com/office/powerpoint/2010/main" val="33733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heel(1)">
                                      <p:cBhvr>
                                        <p:cTn id="15" dur="2000"/>
                                        <p:tgtEl>
                                          <p:spTgt spid="3">
                                            <p:txEl>
                                              <p:pRg st="4" end="4"/>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1)">
                                      <p:cBhvr>
                                        <p:cTn id="21" dur="2000"/>
                                        <p:tgtEl>
                                          <p:spTgt spid="3">
                                            <p:txEl>
                                              <p:pRg st="2" end="2"/>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heel(1)">
                                      <p:cBhvr>
                                        <p:cTn id="27" dur="2000"/>
                                        <p:tgtEl>
                                          <p:spTgt spid="3">
                                            <p:txEl>
                                              <p:pRg st="7" end="7"/>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heel(1)">
                                      <p:cBhvr>
                                        <p:cTn id="30" dur="2000"/>
                                        <p:tgtEl>
                                          <p:spTgt spid="3">
                                            <p:txEl>
                                              <p:pRg st="5" end="5"/>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heel(1)">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6573" y="459718"/>
            <a:ext cx="3765331" cy="801523"/>
          </a:xfrm>
        </p:spPr>
        <p:txBody>
          <a:bodyPr>
            <a:normAutofit/>
          </a:bodyPr>
          <a:lstStyle/>
          <a:p>
            <a:r>
              <a:rPr lang="vi-VN" dirty="0" smtClean="0">
                <a:solidFill>
                  <a:srgbClr val="FF0000"/>
                </a:solidFill>
              </a:rPr>
              <a:t>II. Chuẩn bị: </a:t>
            </a:r>
            <a:endParaRPr lang="vi-VN" dirty="0">
              <a:solidFill>
                <a:srgbClr val="FF0000"/>
              </a:solidFill>
            </a:endParaRPr>
          </a:p>
        </p:txBody>
      </p:sp>
      <p:sp>
        <p:nvSpPr>
          <p:cNvPr id="3" name="Content Placeholder 2"/>
          <p:cNvSpPr>
            <a:spLocks noGrp="1"/>
          </p:cNvSpPr>
          <p:nvPr>
            <p:ph idx="1"/>
          </p:nvPr>
        </p:nvSpPr>
        <p:spPr>
          <a:xfrm>
            <a:off x="2115207" y="1639613"/>
            <a:ext cx="5452241" cy="4143211"/>
          </a:xfrm>
        </p:spPr>
        <p:txBody>
          <a:bodyPr>
            <a:normAutofit fontScale="92500" lnSpcReduction="20000"/>
          </a:bodyPr>
          <a:lstStyle/>
          <a:p>
            <a:pPr marL="0" indent="0">
              <a:buNone/>
            </a:pPr>
            <a:r>
              <a:rPr lang="vi-VN" dirty="0" smtClean="0"/>
              <a:t>*  Đồ dùng của cô:</a:t>
            </a:r>
          </a:p>
          <a:p>
            <a:pPr marL="0" indent="0">
              <a:buNone/>
            </a:pPr>
            <a:r>
              <a:rPr lang="vi-VN" dirty="0"/>
              <a:t>- Tranh mẫu</a:t>
            </a:r>
          </a:p>
          <a:p>
            <a:pPr marL="0" indent="0">
              <a:buNone/>
            </a:pPr>
            <a:r>
              <a:rPr lang="vi-VN" dirty="0"/>
              <a:t>- Bút sáp màu.</a:t>
            </a:r>
          </a:p>
          <a:p>
            <a:pPr marL="0" indent="0">
              <a:buNone/>
            </a:pPr>
            <a:r>
              <a:rPr lang="vi-VN" dirty="0"/>
              <a:t>- Hệ thống câu hỏi đàm thoại.</a:t>
            </a:r>
          </a:p>
          <a:p>
            <a:pPr marL="0" indent="0">
              <a:buNone/>
            </a:pPr>
            <a:r>
              <a:rPr lang="vi-VN" dirty="0"/>
              <a:t>- Giáo án điện tử, que chỉ.</a:t>
            </a:r>
          </a:p>
          <a:p>
            <a:pPr marL="0" indent="0">
              <a:buNone/>
            </a:pPr>
            <a:r>
              <a:rPr lang="vi-VN" dirty="0"/>
              <a:t>- Bảng tương tác. </a:t>
            </a:r>
          </a:p>
          <a:p>
            <a:pPr marL="0" indent="0">
              <a:buNone/>
            </a:pPr>
            <a:r>
              <a:rPr lang="vi-VN" dirty="0" smtClean="0"/>
              <a:t> * Đồ dùng của trẻ:</a:t>
            </a:r>
          </a:p>
          <a:p>
            <a:pPr marL="0" indent="0">
              <a:buNone/>
            </a:pPr>
            <a:r>
              <a:rPr lang="vi-VN" dirty="0"/>
              <a:t>- Vở bé tập tạo hình.</a:t>
            </a:r>
          </a:p>
          <a:p>
            <a:pPr marL="0" indent="0">
              <a:buNone/>
            </a:pPr>
            <a:r>
              <a:rPr lang="vi-VN" dirty="0"/>
              <a:t>- Trang phục gọn gàng.</a:t>
            </a:r>
          </a:p>
          <a:p>
            <a:pPr marL="0" indent="0">
              <a:buNone/>
            </a:pPr>
            <a:r>
              <a:rPr lang="vi-VN" dirty="0"/>
              <a:t>- Chỗ ngồi cho trẻ.</a:t>
            </a:r>
          </a:p>
          <a:p>
            <a:endParaRPr lang="vi-VN" dirty="0" smtClean="0"/>
          </a:p>
          <a:p>
            <a:endParaRPr lang="vi-VN" dirty="0"/>
          </a:p>
        </p:txBody>
      </p:sp>
    </p:spTree>
    <p:extLst>
      <p:ext uri="{BB962C8B-B14F-4D97-AF65-F5344CB8AC3E}">
        <p14:creationId xmlns:p14="http://schemas.microsoft.com/office/powerpoint/2010/main" val="94698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par>
                                <p:cTn id="15" presetID="27" presetClass="emph" presetSubtype="0" fill="remove" nodeType="withEffect">
                                  <p:stCondLst>
                                    <p:cond delay="0"/>
                                  </p:stCondLst>
                                  <p:childTnLst>
                                    <p:animClr clrSpc="rgb" dir="cw">
                                      <p:cBhvr override="childStyle">
                                        <p:cTn id="16" dur="250" autoRev="1" fill="remove"/>
                                        <p:tgtEl>
                                          <p:spTgt spid="3">
                                            <p:txEl>
                                              <p:pRg st="6" end="6"/>
                                            </p:txEl>
                                          </p:spTgt>
                                        </p:tgtEl>
                                        <p:attrNameLst>
                                          <p:attrName>style.color</p:attrName>
                                        </p:attrNameLst>
                                      </p:cBhvr>
                                      <p:to>
                                        <a:schemeClr val="bg1"/>
                                      </p:to>
                                    </p:animClr>
                                    <p:animClr clrSpc="rgb" dir="cw">
                                      <p:cBhvr>
                                        <p:cTn id="17" dur="250" autoRev="1" fill="remove"/>
                                        <p:tgtEl>
                                          <p:spTgt spid="3">
                                            <p:txEl>
                                              <p:pRg st="6" end="6"/>
                                            </p:txEl>
                                          </p:spTgt>
                                        </p:tgtEl>
                                        <p:attrNameLst>
                                          <p:attrName>fillcolor</p:attrName>
                                        </p:attrNameLst>
                                      </p:cBhvr>
                                      <p:to>
                                        <a:schemeClr val="bg1"/>
                                      </p:to>
                                    </p:animClr>
                                    <p:set>
                                      <p:cBhvr>
                                        <p:cTn id="18" dur="250" autoRev="1" fill="remove"/>
                                        <p:tgtEl>
                                          <p:spTgt spid="3">
                                            <p:txEl>
                                              <p:pRg st="6" end="6"/>
                                            </p:txEl>
                                          </p:spTgt>
                                        </p:tgtEl>
                                        <p:attrNameLst>
                                          <p:attrName>fill.type</p:attrName>
                                        </p:attrNameLst>
                                      </p:cBhvr>
                                      <p:to>
                                        <p:strVal val="solid"/>
                                      </p:to>
                                    </p:set>
                                    <p:set>
                                      <p:cBhvr>
                                        <p:cTn id="19" dur="250" autoRev="1" fill="remove"/>
                                        <p:tgtEl>
                                          <p:spTgt spid="3">
                                            <p:txEl>
                                              <p:pRg st="6" end="6"/>
                                            </p:txEl>
                                          </p:spTgt>
                                        </p:tgtEl>
                                        <p:attrNameLst>
                                          <p:attrName>fill.on</p:attrName>
                                        </p:attrNameLst>
                                      </p:cBhvr>
                                      <p:to>
                                        <p:strVal val="true"/>
                                      </p:to>
                                    </p:set>
                                  </p:childTnLst>
                                </p:cTn>
                              </p:par>
                              <p:par>
                                <p:cTn id="20" presetID="27" presetClass="emph" presetSubtype="0" fill="remove" nodeType="withEffect">
                                  <p:stCondLst>
                                    <p:cond delay="0"/>
                                  </p:stCondLst>
                                  <p:childTnLst>
                                    <p:animClr clrSpc="rgb" dir="cw">
                                      <p:cBhvr override="childStyle">
                                        <p:cTn id="21" dur="250" autoRev="1" fill="remove"/>
                                        <p:tgtEl>
                                          <p:spTgt spid="3">
                                            <p:txEl>
                                              <p:pRg st="1" end="1"/>
                                            </p:txEl>
                                          </p:spTgt>
                                        </p:tgtEl>
                                        <p:attrNameLst>
                                          <p:attrName>style.color</p:attrName>
                                        </p:attrNameLst>
                                      </p:cBhvr>
                                      <p:to>
                                        <a:schemeClr val="bg1"/>
                                      </p:to>
                                    </p:animClr>
                                    <p:animClr clrSpc="rgb" dir="cw">
                                      <p:cBhvr>
                                        <p:cTn id="22" dur="250" autoRev="1" fill="remove"/>
                                        <p:tgtEl>
                                          <p:spTgt spid="3">
                                            <p:txEl>
                                              <p:pRg st="1" end="1"/>
                                            </p:txEl>
                                          </p:spTgt>
                                        </p:tgtEl>
                                        <p:attrNameLst>
                                          <p:attrName>fillcolor</p:attrName>
                                        </p:attrNameLst>
                                      </p:cBhvr>
                                      <p:to>
                                        <a:schemeClr val="bg1"/>
                                      </p:to>
                                    </p:animClr>
                                    <p:set>
                                      <p:cBhvr>
                                        <p:cTn id="23" dur="250" autoRev="1" fill="remove"/>
                                        <p:tgtEl>
                                          <p:spTgt spid="3">
                                            <p:txEl>
                                              <p:pRg st="1" end="1"/>
                                            </p:txEl>
                                          </p:spTgt>
                                        </p:tgtEl>
                                        <p:attrNameLst>
                                          <p:attrName>fill.type</p:attrName>
                                        </p:attrNameLst>
                                      </p:cBhvr>
                                      <p:to>
                                        <p:strVal val="solid"/>
                                      </p:to>
                                    </p:set>
                                    <p:set>
                                      <p:cBhvr>
                                        <p:cTn id="24" dur="250" autoRev="1" fill="remove"/>
                                        <p:tgtEl>
                                          <p:spTgt spid="3">
                                            <p:txEl>
                                              <p:pRg st="1" end="1"/>
                                            </p:txEl>
                                          </p:spTgt>
                                        </p:tgtEl>
                                        <p:attrNameLst>
                                          <p:attrName>fill.on</p:attrName>
                                        </p:attrNameLst>
                                      </p:cBhvr>
                                      <p:to>
                                        <p:strVal val="true"/>
                                      </p:to>
                                    </p:set>
                                  </p:childTnLst>
                                </p:cTn>
                              </p:par>
                              <p:par>
                                <p:cTn id="25" presetID="27" presetClass="emph" presetSubtype="0" fill="remove" nodeType="withEffect">
                                  <p:stCondLst>
                                    <p:cond delay="0"/>
                                  </p:stCondLst>
                                  <p:childTnLst>
                                    <p:animClr clrSpc="rgb" dir="cw">
                                      <p:cBhvr override="childStyle">
                                        <p:cTn id="26" dur="250" autoRev="1" fill="remove"/>
                                        <p:tgtEl>
                                          <p:spTgt spid="3">
                                            <p:txEl>
                                              <p:pRg st="2" end="2"/>
                                            </p:txEl>
                                          </p:spTgt>
                                        </p:tgtEl>
                                        <p:attrNameLst>
                                          <p:attrName>style.color</p:attrName>
                                        </p:attrNameLst>
                                      </p:cBhvr>
                                      <p:to>
                                        <a:schemeClr val="bg1"/>
                                      </p:to>
                                    </p:animClr>
                                    <p:animClr clrSpc="rgb" dir="cw">
                                      <p:cBhvr>
                                        <p:cTn id="27" dur="250" autoRev="1" fill="remove"/>
                                        <p:tgtEl>
                                          <p:spTgt spid="3">
                                            <p:txEl>
                                              <p:pRg st="2" end="2"/>
                                            </p:txEl>
                                          </p:spTgt>
                                        </p:tgtEl>
                                        <p:attrNameLst>
                                          <p:attrName>fillcolor</p:attrName>
                                        </p:attrNameLst>
                                      </p:cBhvr>
                                      <p:to>
                                        <a:schemeClr val="bg1"/>
                                      </p:to>
                                    </p:animClr>
                                    <p:set>
                                      <p:cBhvr>
                                        <p:cTn id="28" dur="250" autoRev="1" fill="remove"/>
                                        <p:tgtEl>
                                          <p:spTgt spid="3">
                                            <p:txEl>
                                              <p:pRg st="2" end="2"/>
                                            </p:txEl>
                                          </p:spTgt>
                                        </p:tgtEl>
                                        <p:attrNameLst>
                                          <p:attrName>fill.type</p:attrName>
                                        </p:attrNameLst>
                                      </p:cBhvr>
                                      <p:to>
                                        <p:strVal val="solid"/>
                                      </p:to>
                                    </p:set>
                                    <p:set>
                                      <p:cBhvr>
                                        <p:cTn id="29" dur="250" autoRev="1" fill="remove"/>
                                        <p:tgtEl>
                                          <p:spTgt spid="3">
                                            <p:txEl>
                                              <p:pRg st="2" end="2"/>
                                            </p:txEl>
                                          </p:spTgt>
                                        </p:tgtEl>
                                        <p:attrNameLst>
                                          <p:attrName>fill.on</p:attrName>
                                        </p:attrNameLst>
                                      </p:cBhvr>
                                      <p:to>
                                        <p:strVal val="true"/>
                                      </p:to>
                                    </p:set>
                                  </p:childTnLst>
                                </p:cTn>
                              </p:par>
                              <p:par>
                                <p:cTn id="30" presetID="27" presetClass="emph" presetSubtype="0" fill="remove" nodeType="withEffect">
                                  <p:stCondLst>
                                    <p:cond delay="0"/>
                                  </p:stCondLst>
                                  <p:childTnLst>
                                    <p:animClr clrSpc="rgb" dir="cw">
                                      <p:cBhvr override="childStyle">
                                        <p:cTn id="31" dur="250" autoRev="1" fill="remove"/>
                                        <p:tgtEl>
                                          <p:spTgt spid="3">
                                            <p:txEl>
                                              <p:pRg st="3" end="3"/>
                                            </p:txEl>
                                          </p:spTgt>
                                        </p:tgtEl>
                                        <p:attrNameLst>
                                          <p:attrName>style.color</p:attrName>
                                        </p:attrNameLst>
                                      </p:cBhvr>
                                      <p:to>
                                        <a:schemeClr val="bg1"/>
                                      </p:to>
                                    </p:animClr>
                                    <p:animClr clrSpc="rgb" dir="cw">
                                      <p:cBhvr>
                                        <p:cTn id="32" dur="250" autoRev="1" fill="remove"/>
                                        <p:tgtEl>
                                          <p:spTgt spid="3">
                                            <p:txEl>
                                              <p:pRg st="3" end="3"/>
                                            </p:txEl>
                                          </p:spTgt>
                                        </p:tgtEl>
                                        <p:attrNameLst>
                                          <p:attrName>fillcolor</p:attrName>
                                        </p:attrNameLst>
                                      </p:cBhvr>
                                      <p:to>
                                        <a:schemeClr val="bg1"/>
                                      </p:to>
                                    </p:animClr>
                                    <p:set>
                                      <p:cBhvr>
                                        <p:cTn id="33" dur="250" autoRev="1" fill="remove"/>
                                        <p:tgtEl>
                                          <p:spTgt spid="3">
                                            <p:txEl>
                                              <p:pRg st="3" end="3"/>
                                            </p:txEl>
                                          </p:spTgt>
                                        </p:tgtEl>
                                        <p:attrNameLst>
                                          <p:attrName>fill.type</p:attrName>
                                        </p:attrNameLst>
                                      </p:cBhvr>
                                      <p:to>
                                        <p:strVal val="solid"/>
                                      </p:to>
                                    </p:set>
                                    <p:set>
                                      <p:cBhvr>
                                        <p:cTn id="34" dur="250" autoRev="1" fill="remove"/>
                                        <p:tgtEl>
                                          <p:spTgt spid="3">
                                            <p:txEl>
                                              <p:pRg st="3" end="3"/>
                                            </p:txEl>
                                          </p:spTgt>
                                        </p:tgtEl>
                                        <p:attrNameLst>
                                          <p:attrName>fill.on</p:attrName>
                                        </p:attrNameLst>
                                      </p:cBhvr>
                                      <p:to>
                                        <p:strVal val="true"/>
                                      </p:to>
                                    </p:set>
                                  </p:childTnLst>
                                </p:cTn>
                              </p:par>
                              <p:par>
                                <p:cTn id="35" presetID="27" presetClass="emph" presetSubtype="0" fill="remove" nodeType="withEffect">
                                  <p:stCondLst>
                                    <p:cond delay="0"/>
                                  </p:stCondLst>
                                  <p:childTnLst>
                                    <p:animClr clrSpc="rgb" dir="cw">
                                      <p:cBhvr override="childStyle">
                                        <p:cTn id="36" dur="250" autoRev="1" fill="remove"/>
                                        <p:tgtEl>
                                          <p:spTgt spid="3">
                                            <p:txEl>
                                              <p:pRg st="4" end="4"/>
                                            </p:txEl>
                                          </p:spTgt>
                                        </p:tgtEl>
                                        <p:attrNameLst>
                                          <p:attrName>style.color</p:attrName>
                                        </p:attrNameLst>
                                      </p:cBhvr>
                                      <p:to>
                                        <a:schemeClr val="bg1"/>
                                      </p:to>
                                    </p:animClr>
                                    <p:animClr clrSpc="rgb" dir="cw">
                                      <p:cBhvr>
                                        <p:cTn id="37" dur="250" autoRev="1" fill="remove"/>
                                        <p:tgtEl>
                                          <p:spTgt spid="3">
                                            <p:txEl>
                                              <p:pRg st="4" end="4"/>
                                            </p:txEl>
                                          </p:spTgt>
                                        </p:tgtEl>
                                        <p:attrNameLst>
                                          <p:attrName>fillcolor</p:attrName>
                                        </p:attrNameLst>
                                      </p:cBhvr>
                                      <p:to>
                                        <a:schemeClr val="bg1"/>
                                      </p:to>
                                    </p:animClr>
                                    <p:set>
                                      <p:cBhvr>
                                        <p:cTn id="38" dur="250" autoRev="1" fill="remove"/>
                                        <p:tgtEl>
                                          <p:spTgt spid="3">
                                            <p:txEl>
                                              <p:pRg st="4" end="4"/>
                                            </p:txEl>
                                          </p:spTgt>
                                        </p:tgtEl>
                                        <p:attrNameLst>
                                          <p:attrName>fill.type</p:attrName>
                                        </p:attrNameLst>
                                      </p:cBhvr>
                                      <p:to>
                                        <p:strVal val="solid"/>
                                      </p:to>
                                    </p:set>
                                    <p:set>
                                      <p:cBhvr>
                                        <p:cTn id="39" dur="250" autoRev="1" fill="remove"/>
                                        <p:tgtEl>
                                          <p:spTgt spid="3">
                                            <p:txEl>
                                              <p:pRg st="4" end="4"/>
                                            </p:txEl>
                                          </p:spTgt>
                                        </p:tgtEl>
                                        <p:attrNameLst>
                                          <p:attrName>fill.on</p:attrName>
                                        </p:attrNameLst>
                                      </p:cBhvr>
                                      <p:to>
                                        <p:strVal val="true"/>
                                      </p:to>
                                    </p:set>
                                  </p:childTnLst>
                                </p:cTn>
                              </p:par>
                              <p:par>
                                <p:cTn id="40" presetID="27" presetClass="emph" presetSubtype="0" fill="remove" nodeType="withEffect">
                                  <p:stCondLst>
                                    <p:cond delay="0"/>
                                  </p:stCondLst>
                                  <p:childTnLst>
                                    <p:animClr clrSpc="rgb" dir="cw">
                                      <p:cBhvr override="childStyle">
                                        <p:cTn id="41" dur="250" autoRev="1" fill="remove"/>
                                        <p:tgtEl>
                                          <p:spTgt spid="3">
                                            <p:txEl>
                                              <p:pRg st="5" end="5"/>
                                            </p:txEl>
                                          </p:spTgt>
                                        </p:tgtEl>
                                        <p:attrNameLst>
                                          <p:attrName>style.color</p:attrName>
                                        </p:attrNameLst>
                                      </p:cBhvr>
                                      <p:to>
                                        <a:schemeClr val="bg1"/>
                                      </p:to>
                                    </p:animClr>
                                    <p:animClr clrSpc="rgb" dir="cw">
                                      <p:cBhvr>
                                        <p:cTn id="42" dur="250" autoRev="1" fill="remove"/>
                                        <p:tgtEl>
                                          <p:spTgt spid="3">
                                            <p:txEl>
                                              <p:pRg st="5" end="5"/>
                                            </p:txEl>
                                          </p:spTgt>
                                        </p:tgtEl>
                                        <p:attrNameLst>
                                          <p:attrName>fillcolor</p:attrName>
                                        </p:attrNameLst>
                                      </p:cBhvr>
                                      <p:to>
                                        <a:schemeClr val="bg1"/>
                                      </p:to>
                                    </p:animClr>
                                    <p:set>
                                      <p:cBhvr>
                                        <p:cTn id="43" dur="250" autoRev="1" fill="remove"/>
                                        <p:tgtEl>
                                          <p:spTgt spid="3">
                                            <p:txEl>
                                              <p:pRg st="5" end="5"/>
                                            </p:txEl>
                                          </p:spTgt>
                                        </p:tgtEl>
                                        <p:attrNameLst>
                                          <p:attrName>fill.type</p:attrName>
                                        </p:attrNameLst>
                                      </p:cBhvr>
                                      <p:to>
                                        <p:strVal val="solid"/>
                                      </p:to>
                                    </p:set>
                                    <p:set>
                                      <p:cBhvr>
                                        <p:cTn id="44" dur="250" autoRev="1" fill="remove"/>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1759" y="378371"/>
            <a:ext cx="4380186" cy="740981"/>
          </a:xfrm>
        </p:spPr>
        <p:txBody>
          <a:bodyPr>
            <a:normAutofit fontScale="90000"/>
          </a:bodyPr>
          <a:lstStyle/>
          <a:p>
            <a:r>
              <a:rPr lang="vi-VN" sz="4000" b="1" dirty="0" smtClean="0">
                <a:solidFill>
                  <a:srgbClr val="92D050"/>
                </a:solidFill>
              </a:rPr>
              <a:t>III. Cách tiến hành:</a:t>
            </a:r>
            <a:endParaRPr lang="vi-VN" sz="4000" b="1" dirty="0">
              <a:solidFill>
                <a:srgbClr val="92D050"/>
              </a:solidFill>
            </a:endParaRPr>
          </a:p>
        </p:txBody>
      </p:sp>
      <p:sp>
        <p:nvSpPr>
          <p:cNvPr id="3" name="Content Placeholder 2"/>
          <p:cNvSpPr>
            <a:spLocks noGrp="1"/>
          </p:cNvSpPr>
          <p:nvPr>
            <p:ph idx="1"/>
          </p:nvPr>
        </p:nvSpPr>
        <p:spPr>
          <a:xfrm>
            <a:off x="838200" y="1825625"/>
            <a:ext cx="10515600" cy="1532430"/>
          </a:xfrm>
        </p:spPr>
        <p:txBody>
          <a:bodyPr/>
          <a:lstStyle/>
          <a:p>
            <a:pPr marL="0" indent="0">
              <a:buNone/>
            </a:pPr>
            <a:r>
              <a:rPr lang="vi-VN" dirty="0" smtClean="0"/>
              <a:t>1. Ổn định tổ chức:</a:t>
            </a:r>
          </a:p>
          <a:p>
            <a:pPr marL="0" indent="0">
              <a:buNone/>
            </a:pPr>
            <a:r>
              <a:rPr lang="vi-VN" dirty="0"/>
              <a:t>- Cô và trẻ cùng hát bài: “Giọt mưa và em bé”</a:t>
            </a:r>
          </a:p>
        </p:txBody>
      </p:sp>
      <p:pic>
        <p:nvPicPr>
          <p:cNvPr id="5" name="GiotMuaVaEmBe-BeHieuKien-33124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90690" y="3124200"/>
            <a:ext cx="609600" cy="609600"/>
          </a:xfrm>
          <a:prstGeom prst="rect">
            <a:avLst/>
          </a:prstGeom>
        </p:spPr>
      </p:pic>
    </p:spTree>
    <p:extLst>
      <p:ext uri="{BB962C8B-B14F-4D97-AF65-F5344CB8AC3E}">
        <p14:creationId xmlns:p14="http://schemas.microsoft.com/office/powerpoint/2010/main" val="243030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par>
                          <p:cTn id="16" fill="hold">
                            <p:stCondLst>
                              <p:cond delay="1000"/>
                            </p:stCondLst>
                            <p:childTnLst>
                              <p:par>
                                <p:cTn id="17" presetID="1" presetClass="mediacall" presetSubtype="0" fill="hold" nodeType="afterEffect">
                                  <p:stCondLst>
                                    <p:cond delay="0"/>
                                  </p:stCondLst>
                                  <p:childTnLst>
                                    <p:cmd type="call" cmd="playFrom(0.0)">
                                      <p:cBhvr>
                                        <p:cTn id="18" dur="1883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6194" y="157656"/>
            <a:ext cx="8056178" cy="961696"/>
          </a:xfrm>
        </p:spPr>
        <p:txBody>
          <a:bodyPr>
            <a:normAutofit/>
          </a:bodyPr>
          <a:lstStyle/>
          <a:p>
            <a:r>
              <a:rPr lang="vi-VN" sz="3200" b="1" dirty="0" smtClean="0">
                <a:solidFill>
                  <a:srgbClr val="92D050"/>
                </a:solidFill>
              </a:rPr>
              <a:t>2. Phương pháp hình thức tổ chức:</a:t>
            </a:r>
            <a:endParaRPr lang="vi-VN" sz="3200" b="1" dirty="0">
              <a:solidFill>
                <a:srgbClr val="92D050"/>
              </a:solidFill>
            </a:endParaRPr>
          </a:p>
        </p:txBody>
      </p:sp>
      <p:sp>
        <p:nvSpPr>
          <p:cNvPr id="3" name="Content Placeholder 2"/>
          <p:cNvSpPr>
            <a:spLocks noGrp="1"/>
          </p:cNvSpPr>
          <p:nvPr>
            <p:ph idx="1"/>
          </p:nvPr>
        </p:nvSpPr>
        <p:spPr>
          <a:xfrm>
            <a:off x="394138" y="993228"/>
            <a:ext cx="11493062" cy="5675586"/>
          </a:xfrm>
        </p:spPr>
        <p:txBody>
          <a:bodyPr>
            <a:normAutofit fontScale="92500" lnSpcReduction="10000"/>
          </a:bodyPr>
          <a:lstStyle/>
          <a:p>
            <a:pPr marL="0" indent="0">
              <a:buNone/>
            </a:pPr>
            <a:r>
              <a:rPr lang="vi-VN" dirty="0">
                <a:latin typeface="+mj-lt"/>
              </a:rPr>
              <a:t>* Quan sát, nhận xét mẫu:</a:t>
            </a:r>
          </a:p>
          <a:p>
            <a:pPr marL="0" indent="0">
              <a:buNone/>
            </a:pPr>
            <a:r>
              <a:rPr lang="vi-VN" dirty="0">
                <a:latin typeface="+mj-lt"/>
              </a:rPr>
              <a:t>- Cô cho trẻ quan sát tranh mẫu và nhận xét:</a:t>
            </a:r>
          </a:p>
          <a:p>
            <a:pPr marL="0" indent="0">
              <a:buNone/>
            </a:pPr>
            <a:r>
              <a:rPr lang="vi-VN" dirty="0">
                <a:latin typeface="+mj-lt"/>
              </a:rPr>
              <a:t>+ Cô có gì đây? Trong tranh cô vẽ gì? Cây được tô bằng  màu gì?</a:t>
            </a:r>
          </a:p>
          <a:p>
            <a:pPr marL="0" indent="0">
              <a:buNone/>
            </a:pPr>
            <a:r>
              <a:rPr lang="vi-VN" dirty="0">
                <a:latin typeface="+mj-lt"/>
              </a:rPr>
              <a:t>+ Màu sắc trong tranh như thế nào?</a:t>
            </a:r>
          </a:p>
          <a:p>
            <a:pPr marL="0" indent="0">
              <a:buNone/>
            </a:pPr>
            <a:r>
              <a:rPr lang="vi-VN" dirty="0">
                <a:latin typeface="+mj-lt"/>
              </a:rPr>
              <a:t>* Cô làm mẫu:</a:t>
            </a:r>
          </a:p>
          <a:p>
            <a:pPr marL="0" indent="0">
              <a:buNone/>
            </a:pPr>
            <a:r>
              <a:rPr lang="vi-VN" dirty="0">
                <a:latin typeface="+mj-lt"/>
              </a:rPr>
              <a:t>- Tay trái (tay giữ bát) cô giữ vở. Tay phải (tay cầm thìa) cô cầm bút màu đen, cô vẽ nét xiên hoặc nét thẳng để tạo thành hạt mưa sau đó cô cất bút. Cô lấy bút màu xanh , đặt bút vào hình cây và di màu từ trái sang phải, từ trên xuống dưới hình cây, chú ý không di màu ra ngoài hình. Cứ như vậy cô di màu thật đẹp cho đến hết hình. Vậy là cô đã di màu hình cây xong rồi đấy. </a:t>
            </a:r>
          </a:p>
          <a:p>
            <a:pPr marL="0" indent="0">
              <a:buNone/>
            </a:pPr>
            <a:r>
              <a:rPr lang="vi-VN" dirty="0">
                <a:latin typeface="+mj-lt"/>
              </a:rPr>
              <a:t>- Đàm thoại: Cô đang làm gì đấy? Cô di màu như thế nào? </a:t>
            </a:r>
          </a:p>
          <a:p>
            <a:pPr marL="0" indent="0">
              <a:buNone/>
            </a:pPr>
            <a:r>
              <a:rPr lang="vi-VN" dirty="0">
                <a:latin typeface="+mj-lt"/>
              </a:rPr>
              <a:t>- Cho trẻ làm động tác di màu bằng tay không?</a:t>
            </a:r>
          </a:p>
          <a:p>
            <a:pPr marL="0" indent="0">
              <a:buNone/>
            </a:pPr>
            <a:r>
              <a:rPr lang="vi-VN" dirty="0">
                <a:latin typeface="+mj-lt"/>
              </a:rPr>
              <a:t>- Cô củng cố cách ngồi, cách cầm bút di màu cho trẻ. </a:t>
            </a:r>
          </a:p>
          <a:p>
            <a:pPr marL="0" indent="0">
              <a:buNone/>
            </a:pPr>
            <a:r>
              <a:rPr lang="vi-VN" dirty="0">
                <a:latin typeface="+mj-lt"/>
              </a:rPr>
              <a:t>- GD trẻ biết giữ gìn sản phẩm của mình, của bạn.</a:t>
            </a:r>
          </a:p>
          <a:p>
            <a:endParaRPr lang="vi-VN" dirty="0"/>
          </a:p>
        </p:txBody>
      </p:sp>
    </p:spTree>
    <p:extLst>
      <p:ext uri="{BB962C8B-B14F-4D97-AF65-F5344CB8AC3E}">
        <p14:creationId xmlns:p14="http://schemas.microsoft.com/office/powerpoint/2010/main" val="5443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arn(inVertical)">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barn(inVertical)">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barn(inVertical)">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barn(inVertical)">
                                      <p:cBhvr>
                                        <p:cTn id="60" dur="500"/>
                                        <p:tgtEl>
                                          <p:spTgt spid="3">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barn(inVertical)">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barn(inVertical)">
                                      <p:cBhvr>
                                        <p:cTn id="7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647689" y="-2686310"/>
            <a:ext cx="6896619" cy="12192001"/>
          </a:xfrm>
        </p:spPr>
      </p:pic>
    </p:spTree>
    <p:extLst>
      <p:ext uri="{BB962C8B-B14F-4D97-AF65-F5344CB8AC3E}">
        <p14:creationId xmlns:p14="http://schemas.microsoft.com/office/powerpoint/2010/main" val="1907981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7" name="video-1556171077">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rot="5400000">
            <a:off x="2666999" y="-2667000"/>
            <a:ext cx="6857998" cy="12192002"/>
          </a:xfrm>
        </p:spPr>
      </p:pic>
    </p:spTree>
    <p:extLst>
      <p:ext uri="{BB962C8B-B14F-4D97-AF65-F5344CB8AC3E}">
        <p14:creationId xmlns:p14="http://schemas.microsoft.com/office/powerpoint/2010/main" val="356325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16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1326931" y="2680137"/>
            <a:ext cx="10515600" cy="3042745"/>
          </a:xfrm>
        </p:spPr>
        <p:txBody>
          <a:bodyPr>
            <a:normAutofit/>
          </a:bodyPr>
          <a:lstStyle/>
          <a:p>
            <a:pPr marL="0" indent="0">
              <a:buNone/>
            </a:pPr>
            <a:r>
              <a:rPr lang="vi-VN" dirty="0" smtClean="0"/>
              <a:t>* Trẻ thực hiện:</a:t>
            </a:r>
          </a:p>
          <a:p>
            <a:pPr>
              <a:buFontTx/>
              <a:buChar char="-"/>
            </a:pPr>
            <a:r>
              <a:rPr lang="vi-VN" dirty="0" smtClean="0"/>
              <a:t>Cô </a:t>
            </a:r>
            <a:r>
              <a:rPr lang="vi-VN" dirty="0"/>
              <a:t>chú ý quan sát, động viên trẻ chọn bút màu và di màu vào </a:t>
            </a:r>
            <a:r>
              <a:rPr lang="vi-VN" dirty="0" smtClean="0"/>
              <a:t>hình, và hỏi </a:t>
            </a:r>
            <a:r>
              <a:rPr lang="vi-VN" dirty="0"/>
              <a:t>trẻ: </a:t>
            </a:r>
            <a:endParaRPr lang="vi-VN" dirty="0" smtClean="0"/>
          </a:p>
          <a:p>
            <a:pPr marL="0" indent="0">
              <a:buNone/>
            </a:pPr>
            <a:r>
              <a:rPr lang="vi-VN" dirty="0" smtClean="0"/>
              <a:t>+ Con </a:t>
            </a:r>
            <a:r>
              <a:rPr lang="vi-VN" dirty="0"/>
              <a:t>đang làm </a:t>
            </a:r>
            <a:r>
              <a:rPr lang="vi-VN" dirty="0" smtClean="0"/>
              <a:t>gì?</a:t>
            </a:r>
          </a:p>
          <a:p>
            <a:pPr marL="0" indent="0">
              <a:buNone/>
            </a:pPr>
            <a:r>
              <a:rPr lang="vi-VN" dirty="0" smtClean="0"/>
              <a:t>+ </a:t>
            </a:r>
            <a:r>
              <a:rPr lang="vi-VN" dirty="0"/>
              <a:t>Con di màu như thế nào</a:t>
            </a:r>
            <a:r>
              <a:rPr lang="vi-VN" dirty="0" smtClean="0"/>
              <a:t>?</a:t>
            </a:r>
            <a:endParaRPr lang="vi-VN" dirty="0"/>
          </a:p>
        </p:txBody>
      </p:sp>
    </p:spTree>
    <p:extLst>
      <p:ext uri="{BB962C8B-B14F-4D97-AF65-F5344CB8AC3E}">
        <p14:creationId xmlns:p14="http://schemas.microsoft.com/office/powerpoint/2010/main" val="372710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869731" y="2282825"/>
            <a:ext cx="10515600" cy="2115754"/>
          </a:xfrm>
        </p:spPr>
        <p:txBody>
          <a:bodyPr/>
          <a:lstStyle/>
          <a:p>
            <a:pPr marL="0" indent="0">
              <a:buNone/>
            </a:pPr>
            <a:r>
              <a:rPr lang="vi-VN" dirty="0"/>
              <a:t>* Nhận xét sản phẩm:</a:t>
            </a:r>
          </a:p>
          <a:p>
            <a:pPr marL="0" indent="0">
              <a:buNone/>
            </a:pPr>
            <a:r>
              <a:rPr lang="vi-VN" dirty="0" smtClean="0"/>
              <a:t>- Cho </a:t>
            </a:r>
            <a:r>
              <a:rPr lang="vi-VN" dirty="0"/>
              <a:t>trẻ lên treo sản phẩm và nhận xét bài của mình, của bạn: </a:t>
            </a:r>
          </a:p>
          <a:p>
            <a:pPr marL="0" indent="0">
              <a:buNone/>
            </a:pPr>
            <a:r>
              <a:rPr lang="vi-VN" dirty="0"/>
              <a:t>+ Con thích bức tranh nào? Vì sao? </a:t>
            </a:r>
          </a:p>
          <a:p>
            <a:pPr marL="0" indent="0">
              <a:buNone/>
            </a:pPr>
            <a:r>
              <a:rPr lang="vi-VN" dirty="0"/>
              <a:t>+ Bức tranh có tên gọi là gì? </a:t>
            </a:r>
          </a:p>
          <a:p>
            <a:endParaRPr lang="vi-VN" dirty="0"/>
          </a:p>
        </p:txBody>
      </p:sp>
    </p:spTree>
    <p:extLst>
      <p:ext uri="{BB962C8B-B14F-4D97-AF65-F5344CB8AC3E}">
        <p14:creationId xmlns:p14="http://schemas.microsoft.com/office/powerpoint/2010/main" val="352933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545</Words>
  <Application>Microsoft Office PowerPoint</Application>
  <PresentationFormat>Widescreen</PresentationFormat>
  <Paragraphs>52</Paragraphs>
  <Slides>10</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HOẠT ĐỘNG TẠO HÌNH</vt:lpstr>
      <vt:lpstr>I. Mục đích yêu cầu:</vt:lpstr>
      <vt:lpstr>II. Chuẩn bị: </vt:lpstr>
      <vt:lpstr>III. Cách tiến hành:</vt:lpstr>
      <vt:lpstr>2. Phương pháp hình thức tổ chức:</vt:lpstr>
      <vt:lpstr>PowerPoint Presentation</vt:lpstr>
      <vt:lpstr>PowerPoint Presentation</vt:lpstr>
      <vt:lpstr>PowerPoint Presentation</vt:lpstr>
      <vt:lpstr>PowerPoint Presentation</vt:lpstr>
      <vt:lpstr>3. Kết thúc: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HOẠT ĐỘNG TẠO HÌNH</dc:title>
  <dc:creator>MyPC</dc:creator>
  <cp:lastModifiedBy>MyPC</cp:lastModifiedBy>
  <cp:revision>9</cp:revision>
  <dcterms:created xsi:type="dcterms:W3CDTF">2019-03-13T09:43:20Z</dcterms:created>
  <dcterms:modified xsi:type="dcterms:W3CDTF">2019-04-25T05:50:05Z</dcterms:modified>
</cp:coreProperties>
</file>